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53"/>
  </p:handoutMasterIdLst>
  <p:sldIdLst>
    <p:sldId id="256" r:id="rId3"/>
    <p:sldId id="257" r:id="rId4"/>
    <p:sldId id="258" r:id="rId5"/>
    <p:sldId id="428" r:id="rId6"/>
    <p:sldId id="430" r:id="rId7"/>
    <p:sldId id="429" r:id="rId8"/>
    <p:sldId id="431" r:id="rId9"/>
    <p:sldId id="259" r:id="rId10"/>
    <p:sldId id="341" r:id="rId11"/>
    <p:sldId id="388" r:id="rId12"/>
    <p:sldId id="261" r:id="rId13"/>
    <p:sldId id="262" r:id="rId14"/>
    <p:sldId id="263" r:id="rId16"/>
    <p:sldId id="264" r:id="rId17"/>
    <p:sldId id="265" r:id="rId18"/>
    <p:sldId id="277" r:id="rId19"/>
    <p:sldId id="313" r:id="rId20"/>
    <p:sldId id="315" r:id="rId21"/>
    <p:sldId id="266" r:id="rId22"/>
    <p:sldId id="271" r:id="rId23"/>
    <p:sldId id="269" r:id="rId24"/>
    <p:sldId id="274" r:id="rId25"/>
    <p:sldId id="289" r:id="rId26"/>
    <p:sldId id="290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4" r:id="rId35"/>
    <p:sldId id="283" r:id="rId36"/>
    <p:sldId id="286" r:id="rId37"/>
    <p:sldId id="285" r:id="rId38"/>
    <p:sldId id="316" r:id="rId39"/>
    <p:sldId id="427" r:id="rId40"/>
    <p:sldId id="288" r:id="rId41"/>
    <p:sldId id="307" r:id="rId42"/>
    <p:sldId id="311" r:id="rId43"/>
    <p:sldId id="380" r:id="rId44"/>
    <p:sldId id="375" r:id="rId45"/>
    <p:sldId id="379" r:id="rId46"/>
    <p:sldId id="381" r:id="rId47"/>
    <p:sldId id="314" r:id="rId48"/>
    <p:sldId id="293" r:id="rId49"/>
    <p:sldId id="382" r:id="rId50"/>
    <p:sldId id="426" r:id="rId51"/>
    <p:sldId id="291" r:id="rId5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2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0" y="0"/>
            <a:ext cx="3530600" cy="264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05" y="3977005"/>
            <a:ext cx="3846195" cy="288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9845"/>
            <a:ext cx="4135755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91440"/>
            <a:ext cx="3397885" cy="224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排序为什么对有</a:t>
            </a:r>
            <a:r>
              <a:rPr lang="zh-CN" altLang="x-none"/>
              <a:t>分支</a:t>
            </a:r>
            <a:r>
              <a:rPr lang="zh-CN" altLang="x-none"/>
              <a:t>的版本</a:t>
            </a:r>
            <a:r>
              <a:rPr lang="zh-CN" altLang="en-US"/>
              <a:t>影响那么大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然而跳转指令的存在使得流水线的并行变得很困难了。例如我们本来可以烧开水和刷牙同时进行节省时间的，但是因为烧好开水以后还要判断“是否烫伤”才能决定接下来是正常刷牙还是去医院。这意味着流水线不得不在跳转指令前后发生断层（俗称</a:t>
            </a:r>
            <a:r>
              <a:rPr lang="zh-CN" altLang="en-US" b="1"/>
              <a:t>流水线里的气泡</a:t>
            </a:r>
            <a:r>
              <a:rPr lang="zh-CN" altLang="en-US"/>
              <a:t>）。不得不等待烧开水这个任务结束，才能确定接下来要执行哪个剧本：正常继续早餐，还是说要前往医院。</a:t>
            </a:r>
            <a:endParaRPr lang="zh-C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795020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8460105" y="325437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874385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3"/>
            <a:endCxn id="7" idx="1"/>
          </p:cNvCxnSpPr>
          <p:nvPr/>
        </p:nvCxnSpPr>
        <p:spPr>
          <a:xfrm flipV="1">
            <a:off x="7676515" y="4001135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777480" y="428561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1" name="Table 10"/>
          <p:cNvGraphicFramePr/>
          <p:nvPr/>
        </p:nvGraphicFramePr>
        <p:xfrm>
          <a:off x="8460105" y="543052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8" idx="3"/>
            <a:endCxn id="11" idx="1"/>
          </p:cNvCxnSpPr>
          <p:nvPr/>
        </p:nvCxnSpPr>
        <p:spPr>
          <a:xfrm>
            <a:off x="7676515" y="4904740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777480" y="5288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384810" y="637857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没分支时：总计</a:t>
            </a:r>
            <a:r>
              <a:rPr lang="en-US" altLang="zh-CN"/>
              <a:t> 5 + 5 + 10 + 20 = 40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478905" y="6378575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有分支时：总计</a:t>
            </a:r>
            <a:r>
              <a:rPr lang="en-US" altLang="zh-CN"/>
              <a:t> 5 + 5 + 5 + 10 + 20 = 45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4620895" y="4659630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加入分支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4351655"/>
          </a:xfrm>
        </p:spPr>
        <p:txBody>
          <a:bodyPr/>
          <a:p>
            <a:r>
              <a:rPr lang="zh-CN" altLang="en-US"/>
              <a:t>但是问题是烧开水被烫伤只是个小概率事件！为了这个千分之一的概率而故意等着不刷牙是否有点因噎废食？所以现在的</a:t>
            </a:r>
            <a:r>
              <a:rPr lang="en-US" altLang="zh-CN"/>
              <a:t> CPU </a:t>
            </a:r>
            <a:r>
              <a:rPr lang="zh-CN" altLang="en-US"/>
              <a:t>都有分支预测的能力。举例来说：你每天都执行刚刚说的那个“早间活动”的任务清单。你发现“如果烧开水被烫伤”这件事似乎从来没发生过，于是你渐渐意识到，被烫伤是个小概率事件，所以你“预判”到今天应该也不会发生意外，不再等待烧完开水才开始刷牙，而是针对性地为“没烫伤”的那个剧本优化。把刷牙、看比站和烧开水同时进行，但</a:t>
            </a:r>
            <a:r>
              <a:rPr lang="zh-CN" altLang="en-US">
                <a:sym typeface="+mn-ea"/>
              </a:rPr>
              <a:t>刷牙、看比站在烧完开水前都处于“虚”的状态，也就是虽然在做但是不写到日记里（提前执行数学计算，但不实际写回数据到内存）。直到烧完开水确认没有被烫伤后，才实际把</a:t>
            </a:r>
            <a:r>
              <a:rPr lang="zh-CN" altLang="en-US">
                <a:sym typeface="+mn-ea"/>
              </a:rPr>
              <a:t>刷牙、看比站的操作写到日记本里（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确认执行这条分支，才会真正写回内存，产生副作用）。</a:t>
            </a:r>
            <a:endParaRPr lang="en-US" altLang="zh-CN"/>
          </a:p>
        </p:txBody>
      </p:sp>
      <p:graphicFrame>
        <p:nvGraphicFramePr>
          <p:cNvPr id="6" name="Table 5"/>
          <p:cNvGraphicFramePr/>
          <p:nvPr/>
        </p:nvGraphicFramePr>
        <p:xfrm>
          <a:off x="7646035" y="462280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刷牙</a:t>
                      </a:r>
                      <a:endParaRPr lang="zh-CN" altLang="en-US" sz="18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看比</a:t>
                      </a:r>
                      <a:r>
                        <a:rPr lang="zh-CN" altLang="en-US" sz="1800"/>
                        <a:t>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3183890" y="387604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98170" y="477964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5" idx="3"/>
            <a:endCxn id="4" idx="1"/>
          </p:cNvCxnSpPr>
          <p:nvPr/>
        </p:nvCxnSpPr>
        <p:spPr>
          <a:xfrm flipV="1">
            <a:off x="2400300" y="4622800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501265" y="4907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8" name="Table 17"/>
          <p:cNvGraphicFramePr/>
          <p:nvPr/>
        </p:nvGraphicFramePr>
        <p:xfrm>
          <a:off x="3183890" y="605218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5" idx="3"/>
            <a:endCxn id="18" idx="1"/>
          </p:cNvCxnSpPr>
          <p:nvPr/>
        </p:nvCxnSpPr>
        <p:spPr>
          <a:xfrm>
            <a:off x="2400300" y="5526405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501265" y="590994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graphicFrame>
        <p:nvGraphicFramePr>
          <p:cNvPr id="21" name="Table 20"/>
          <p:cNvGraphicFramePr/>
          <p:nvPr/>
        </p:nvGraphicFramePr>
        <p:xfrm>
          <a:off x="10183495" y="36245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9446895" y="3997960"/>
            <a:ext cx="736600" cy="1000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523730" y="422338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24" name="Right Arrow 23"/>
          <p:cNvSpPr/>
          <p:nvPr/>
        </p:nvSpPr>
        <p:spPr>
          <a:xfrm>
            <a:off x="6223000" y="5032375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多次训练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5161915"/>
          </a:xfrm>
        </p:spPr>
        <p:txBody>
          <a:bodyPr/>
          <a:p>
            <a:r>
              <a:rPr lang="zh-CN" altLang="en-US">
                <a:sym typeface="+mn-ea"/>
              </a:rPr>
              <a:t>假如有分支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，一开始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不确定会执行哪一条，会两条都预先执行（只计算出中间结果，先不写回内存），等到了跳转指令（烧开水）处确定了要走分支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以后，就把分支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的操作落到实处（写回内存），再把流水线中关于分支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的所有指令和数据删了（浪费了</a:t>
            </a:r>
            <a:r>
              <a:rPr lang="en-US" altLang="zh-CN">
                <a:sym typeface="+mn-ea"/>
              </a:rPr>
              <a:t>50% </a:t>
            </a:r>
            <a:r>
              <a:rPr lang="zh-CN" altLang="en-US">
                <a:sym typeface="+mn-ea"/>
              </a:rPr>
              <a:t>的算力）。这就是说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第一次遇见一个分支时，</a:t>
            </a:r>
            <a:r>
              <a:rPr lang="zh-CN" altLang="en-US" b="1">
                <a:sym typeface="+mn-ea"/>
              </a:rPr>
              <a:t>两个分支都会被预执行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同一段程序被多次执行后，如果每次都是分支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，下一次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就会总结经验，预判到下一次应该也是分支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，并且把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的剧本，</a:t>
            </a:r>
            <a:r>
              <a:rPr lang="en-US" altLang="zh-CN">
                <a:sym typeface="+mn-ea"/>
              </a:rPr>
              <a:t>10%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。如果预判成功，的确走了分支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，那么只会浪费</a:t>
            </a:r>
            <a:r>
              <a:rPr lang="en-US" altLang="zh-CN">
                <a:sym typeface="+mn-ea"/>
              </a:rPr>
              <a:t> 10% </a:t>
            </a:r>
            <a:r>
              <a:rPr lang="zh-CN" altLang="en-US">
                <a:sym typeface="+mn-ea"/>
              </a:rPr>
              <a:t>的算力；如果预判失败，最后走了分支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，那就不得不把预先执行分支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的数据全部删了，浪费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的算力。这就是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分支预测</a:t>
            </a:r>
            <a:r>
              <a:rPr lang="zh-CN" altLang="en-US">
                <a:sym typeface="+mn-ea"/>
              </a:rPr>
              <a:t>，根据历史的分支记录总结经验，不断调整两个分支预执行的比例。其实就像训练神经网络一样，一直喂给他正确的数据，他就越来越自信。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随着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预判分支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成功的次数越来越多，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对自己的结果就越来越自信，并进一步加大预执行分支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所占的比例，从最初的</a:t>
            </a:r>
            <a:r>
              <a:rPr lang="en-US" altLang="zh-CN">
                <a:sym typeface="+mn-ea"/>
              </a:rPr>
              <a:t> 50%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60%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99% </a:t>
            </a:r>
            <a:r>
              <a:rPr lang="zh-CN" altLang="en-US">
                <a:sym typeface="+mn-ea"/>
              </a:rPr>
              <a:t>直到有一次，突然出现了一次分支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成功的案例，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瞬间被打脸！不得不浪费</a:t>
            </a:r>
            <a:r>
              <a:rPr lang="en-US" altLang="zh-CN">
                <a:sym typeface="+mn-ea"/>
              </a:rPr>
              <a:t> 99% </a:t>
            </a:r>
            <a:r>
              <a:rPr lang="zh-CN" altLang="en-US">
                <a:sym typeface="+mn-ea"/>
              </a:rPr>
              <a:t>已经填满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数据的流水线清空，重启整个流水线，</a:t>
            </a:r>
            <a:r>
              <a:rPr lang="zh-CN" altLang="en-US" b="1">
                <a:sym typeface="+mn-ea"/>
              </a:rPr>
              <a:t>这就是分支预测失败，他是导致</a:t>
            </a:r>
            <a:r>
              <a:rPr lang="zh-CN" altLang="en-US" b="1">
                <a:sym typeface="+mn-ea"/>
              </a:rPr>
              <a:t>分支性能低下的罪魁祸首</a:t>
            </a:r>
            <a:r>
              <a:rPr lang="zh-CN" altLang="en-US">
                <a:sym typeface="+mn-ea"/>
              </a:rPr>
              <a:t>。不过被打了一次脸的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还不敢相信，觉得这可能只是碰巧，下一次还是会执行分支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的吧，所以他只是把分支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的比例下调到</a:t>
            </a:r>
            <a:r>
              <a:rPr lang="en-US" altLang="zh-CN">
                <a:sym typeface="+mn-ea"/>
              </a:rPr>
              <a:t> 80%</a:t>
            </a:r>
            <a:r>
              <a:rPr lang="zh-CN" altLang="en-US">
                <a:sym typeface="+mn-ea"/>
              </a:rPr>
              <a:t>，直到第二次又被打脸，下调到最初的起点</a:t>
            </a:r>
            <a:r>
              <a:rPr lang="en-US" altLang="zh-CN">
                <a:sym typeface="+mn-ea"/>
              </a:rPr>
              <a:t> 50%……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经典案例：排序影响性能（均采用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既然</a:t>
            </a:r>
            <a:r>
              <a:rPr lang="en-US" altLang="zh-CN"/>
              <a:t> if-else </a:t>
            </a:r>
            <a:r>
              <a:rPr lang="zh-CN" altLang="en-US"/>
              <a:t>分支会导致分支预测的额外开销，那我想办法不用分支不就行了？</a:t>
            </a:r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预测分支和预测失败带来的额外开销。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所以手动优化真的有必要吗？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980" y="3522345"/>
            <a:ext cx="10099675" cy="33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0"/>
            <a:ext cx="513143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所以手动优化真的有必要吗？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可见只有</a:t>
            </a:r>
            <a:r>
              <a:rPr lang="en-US" altLang="zh-CN"/>
              <a:t> -</a:t>
            </a:r>
            <a:r>
              <a:rPr lang="x-none" altLang="en-US"/>
              <a:t>O0 </a:t>
            </a:r>
            <a:r>
              <a:rPr lang="zh-CN" altLang="x-none"/>
              <a:t>的时候手动优化才有优势，开启</a:t>
            </a:r>
            <a:r>
              <a:rPr lang="x-none" altLang="zh-CN"/>
              <a:t> -O1</a:t>
            </a:r>
            <a:r>
              <a:rPr lang="en-US" altLang="x-none"/>
              <a:t> </a:t>
            </a:r>
            <a:r>
              <a:rPr lang="zh-CN" altLang="en-US"/>
              <a:t>优化以后都区别不大了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因此对于简单的分支，完全可以不考虑优化，交给编译器自动优化掉。</a:t>
            </a:r>
            <a:endParaRPr lang="zh-CN" altLang="x-none"/>
          </a:p>
          <a:p>
            <a:r>
              <a:rPr lang="zh-CN" altLang="x-none"/>
              <a:t>一般只需要把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改成三目运算符</a:t>
            </a:r>
            <a:r>
              <a:rPr lang="en-US" altLang="zh-CN"/>
              <a:t> </a:t>
            </a:r>
            <a:r>
              <a:rPr lang="x-none" altLang="en-US"/>
              <a:t>?: </a:t>
            </a:r>
            <a:r>
              <a:rPr lang="zh-CN" altLang="x-none"/>
              <a:t>编译器就能成功识别了（见开头的例子）。</a:t>
            </a:r>
            <a:endParaRPr lang="zh-CN" altLang="x-none"/>
          </a:p>
          <a:p>
            <a:r>
              <a:rPr lang="zh-CN" altLang="x-none"/>
              <a:t>建议只有当性能遇到瓶颈时，再去针对性对</a:t>
            </a:r>
            <a:r>
              <a:rPr lang="zh-CN" altLang="x-none">
                <a:sym typeface="+mn-ea"/>
              </a:rPr>
              <a:t>“</a:t>
            </a:r>
            <a:r>
              <a:rPr lang="zh-CN" altLang="x-none"/>
              <a:t>热代码”优化，而不是一股脑儿全部改成无分支，影响可读性。</a:t>
            </a:r>
            <a:endParaRPr lang="zh-CN" altLang="x-none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/>
              <a:t>能不能优化成：</a:t>
            </a:r>
            <a:endParaRPr lang="zh-CN" altLang="en-US"/>
          </a:p>
          <a:p>
            <a:r>
              <a:rPr lang="en-US" altLang="zh-CN"/>
              <a:t>return (x &gt;= 0) * sqrt(x);</a:t>
            </a:r>
            <a:endParaRPr lang="en-US" altLang="zh-CN"/>
          </a:p>
          <a:p>
            <a:r>
              <a:rPr lang="zh-CN" altLang="en-US"/>
              <a:t>不行，</a:t>
            </a:r>
            <a:r>
              <a:rPr lang="en-US" altLang="zh-CN"/>
              <a:t>C </a:t>
            </a:r>
            <a:r>
              <a:rPr lang="zh-CN" altLang="en-US"/>
              <a:t>语言标准规定</a:t>
            </a:r>
            <a:r>
              <a:rPr lang="en-US" altLang="zh-CN"/>
              <a:t> sqrt </a:t>
            </a:r>
            <a:r>
              <a:rPr lang="zh-CN" altLang="en-US"/>
              <a:t>遇到</a:t>
            </a:r>
            <a:r>
              <a:rPr lang="en-US" altLang="zh-CN"/>
              <a:t> x </a:t>
            </a:r>
            <a:r>
              <a:rPr lang="zh-CN" altLang="en-US"/>
              <a:t>为负数时，会返回</a:t>
            </a:r>
            <a:r>
              <a:rPr lang="en-US" altLang="zh-CN"/>
              <a:t> NaN</a:t>
            </a:r>
            <a:r>
              <a:rPr lang="zh-CN" altLang="en-US"/>
              <a:t>（因为负数无法开平方根）。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IEEE </a:t>
            </a:r>
            <a:r>
              <a:rPr lang="zh-CN" altLang="en-US"/>
              <a:t>浮点标准规定了</a:t>
            </a:r>
            <a:r>
              <a:rPr lang="en-US" altLang="zh-CN"/>
              <a:t> NaN </a:t>
            </a:r>
            <a:r>
              <a:rPr lang="zh-CN" altLang="en-US"/>
              <a:t>乘任何数都得</a:t>
            </a:r>
            <a:r>
              <a:rPr lang="en-US" altLang="zh-CN"/>
              <a:t> NaN</a:t>
            </a:r>
            <a:r>
              <a:rPr lang="zh-CN" altLang="en-US"/>
              <a:t>，所以</a:t>
            </a:r>
            <a:r>
              <a:rPr lang="en-US" altLang="zh-CN"/>
              <a:t> x &lt; 0 </a:t>
            </a:r>
            <a:r>
              <a:rPr lang="zh-CN" altLang="en-US"/>
              <a:t>时不会得到</a:t>
            </a:r>
            <a:r>
              <a:rPr lang="en-US" altLang="zh-CN"/>
              <a:t> 0 </a:t>
            </a:r>
            <a:r>
              <a:rPr lang="zh-CN" altLang="en-US"/>
              <a:t>而是会得到</a:t>
            </a:r>
            <a:r>
              <a:rPr lang="en-US" altLang="zh-CN"/>
              <a:t> NaN</a:t>
            </a:r>
            <a:r>
              <a:rPr lang="zh-CN" altLang="en-US"/>
              <a:t>，和原来预期的结果不同。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 sqrt </a:t>
            </a:r>
            <a:r>
              <a:rPr lang="zh-CN" altLang="en-US">
                <a:sym typeface="+mn-ea"/>
              </a:rPr>
              <a:t>遇到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为负数时会设置</a:t>
            </a:r>
            <a:r>
              <a:rPr lang="en-US" altLang="zh-CN">
                <a:sym typeface="+mn-ea"/>
              </a:rPr>
              <a:t> errno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EDOM</a:t>
            </a:r>
            <a:r>
              <a:rPr lang="zh-CN" altLang="en-US">
                <a:sym typeface="+mn-ea"/>
              </a:rPr>
              <a:t>，产生副作用。而原先的三目运算符</a:t>
            </a:r>
            <a:r>
              <a:rPr lang="en-US" altLang="zh-CN">
                <a:sym typeface="+mn-ea"/>
              </a:rPr>
              <a:t> ?: </a:t>
            </a:r>
            <a:r>
              <a:rPr lang="zh-CN" altLang="en-US">
                <a:sym typeface="+mn-ea"/>
              </a:rPr>
              <a:t>由于具有“短路”特性，当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时第一个分支</a:t>
            </a:r>
            <a:r>
              <a:rPr lang="en-US" altLang="zh-CN">
                <a:sym typeface="+mn-ea"/>
              </a:rPr>
              <a:t> sqrt(x) </a:t>
            </a:r>
            <a:r>
              <a:rPr lang="zh-CN" altLang="en-US">
                <a:sym typeface="+mn-ea"/>
              </a:rPr>
              <a:t>不会执行，没有副作用。不一样了！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总之，对于这种有副作用的函数，或是有可能返回</a:t>
            </a:r>
            <a:r>
              <a:rPr lang="en-US" altLang="zh-CN">
                <a:sym typeface="+mn-ea"/>
              </a:rPr>
              <a:t> NaN </a:t>
            </a:r>
            <a:r>
              <a:rPr lang="zh-CN" altLang="en-US">
                <a:sym typeface="+mn-ea"/>
              </a:rPr>
              <a:t>的函数，无法</a:t>
            </a:r>
            <a:r>
              <a:rPr lang="zh-CN" altLang="en-US">
                <a:sym typeface="+mn-ea"/>
              </a:rPr>
              <a:t>“妙用加减乘”优化。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冷静分析，学会变通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>
                <a:sym typeface="+mn-ea"/>
              </a:rPr>
              <a:t>但是我们可以变通一下，既然从返回值优化不行，从参数入手怎样？首先已知</a:t>
            </a:r>
            <a:r>
              <a:rPr lang="en-US" altLang="zh-CN">
                <a:sym typeface="+mn-ea"/>
              </a:rPr>
              <a:t> sqrt(0) </a:t>
            </a:r>
            <a:r>
              <a:rPr lang="zh-CN" altLang="en-US">
                <a:sym typeface="+mn-ea"/>
              </a:rPr>
              <a:t>等于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，所以我们其实可以转换成：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return x &gt;= 0 ? sqrt(x) : sqrt(0);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然后再把</a:t>
            </a:r>
            <a:r>
              <a:rPr lang="en-US" altLang="zh-CN">
                <a:sym typeface="+mn-ea"/>
              </a:rPr>
              <a:t> sqrt </a:t>
            </a:r>
            <a:r>
              <a:rPr lang="zh-CN" altLang="en-US">
                <a:sym typeface="+mn-ea"/>
              </a:rPr>
              <a:t>提取出来得到：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sqrt(x &gt;= 0 ? x : 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再应用无分支优化：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sqrt((x &gt;= 0) * x);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大功告成，对于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sqrt(0 * x) = sqrt(0) = 0 </a:t>
            </a:r>
            <a:r>
              <a:rPr lang="zh-CN" altLang="en-US">
                <a:sym typeface="+mn-ea"/>
              </a:rPr>
              <a:t>和原来一样；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&gt;=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sqrt(1 * x) = sqrt(x) </a:t>
            </a:r>
            <a:r>
              <a:rPr lang="zh-CN" altLang="en-US">
                <a:sym typeface="+mn-ea"/>
              </a:rPr>
              <a:t>也和原来一样。成功了！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两种代码写法：分支</a:t>
            </a:r>
            <a:r>
              <a:rPr lang="en-US" altLang="zh-CN"/>
              <a:t> vs </a:t>
            </a:r>
            <a:r>
              <a:rPr lang="zh-CN" altLang="en-US"/>
              <a:t>三目运算符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38350"/>
            <a:ext cx="10515600" cy="39255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937510" y="5335905"/>
            <a:ext cx="81908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但是很多时候并不是单独的一个分支。那么“妙用加减乘”计算量就会很大，而且写起来也麻烦。</a:t>
            </a:r>
            <a:endParaRPr lang="zh-CN" altLang="en-US"/>
          </a:p>
        </p:txBody>
      </p:sp>
      <p:pic>
        <p:nvPicPr>
          <p:cNvPr id="12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7775" y="1825625"/>
            <a:ext cx="4488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很多同学通常都会用</a:t>
            </a:r>
            <a:r>
              <a:rPr lang="en-US" altLang="zh-CN"/>
              <a:t> switch </a:t>
            </a:r>
            <a:r>
              <a:rPr lang="zh-CN" altLang="en-US"/>
              <a:t>来处理这种大量判断的情况。可能你误以为</a:t>
            </a:r>
            <a:r>
              <a:rPr lang="en-US" altLang="zh-CN"/>
              <a:t> switch </a:t>
            </a:r>
            <a:r>
              <a:rPr lang="zh-CN" altLang="en-US"/>
              <a:t>比一堆</a:t>
            </a:r>
            <a:r>
              <a:rPr lang="en-US" altLang="zh-CN"/>
              <a:t> if</a:t>
            </a:r>
            <a:r>
              <a:rPr lang="x-none" altLang="en-US"/>
              <a:t>-else </a:t>
            </a:r>
            <a:r>
              <a:rPr lang="zh-CN" altLang="x-none"/>
              <a:t>更高效。</a:t>
            </a:r>
            <a:r>
              <a:rPr lang="zh-CN" altLang="en-US"/>
              <a:t>但是实际上在编译器看来是一样的，不管你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还是</a:t>
            </a:r>
            <a:r>
              <a:rPr lang="en-US" altLang="zh-CN"/>
              <a:t> </a:t>
            </a:r>
            <a:r>
              <a:rPr lang="x-none" altLang="en-US"/>
              <a:t>switch</a:t>
            </a:r>
            <a:r>
              <a:rPr lang="zh-CN" altLang="x-none"/>
              <a:t>，</a:t>
            </a:r>
            <a:r>
              <a:rPr lang="zh-CN" altLang="en-US"/>
              <a:t>他都会想方设法帮你优化成</a:t>
            </a:r>
            <a:r>
              <a:rPr lang="zh-CN" altLang="en-US" b="1"/>
              <a:t>查表法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所以不用纠结性能，你觉得哪种写起来可读性强，容易维护，你就怎么写。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无分支优化的方法：查表法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如果每个判断的值是连续的，这种情况一般会建立一个表（数组）。</a:t>
            </a:r>
            <a:endParaRPr lang="zh-CN" altLang="en-US"/>
          </a:p>
          <a:p>
            <a:r>
              <a:rPr lang="zh-CN" altLang="en-US">
                <a:sym typeface="+mn-ea"/>
              </a:rPr>
              <a:t>这个表里每个元素就是原来要返回的一个个值，索引就是要判断的参数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因为查表只需要一个指针的加法和读取操作，复杂度是</a:t>
            </a:r>
            <a:r>
              <a:rPr lang="en-US" altLang="zh-CN">
                <a:sym typeface="+mn-ea"/>
              </a:rPr>
              <a:t> O</a:t>
            </a:r>
            <a:r>
              <a:rPr lang="x-none" altLang="en-US">
                <a:sym typeface="+mn-ea"/>
              </a:rPr>
              <a:t>(1)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的；</a:t>
            </a:r>
            <a:r>
              <a:rPr lang="zh-CN" altLang="en-US">
                <a:sym typeface="+mn-ea"/>
              </a:rPr>
              <a:t>运算量远远小于最坏需要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次判断的一堆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</a:t>
            </a:r>
            <a:r>
              <a:rPr lang="zh-CN" altLang="en-US">
                <a:sym typeface="+mn-ea"/>
              </a:rPr>
              <a:t>，复杂度是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O(n)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x-none">
                <a:sym typeface="+mn-ea"/>
              </a:rPr>
              <a:t>。因此用查表法去优化有很多次连续判断的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 </a:t>
            </a:r>
            <a:r>
              <a:rPr lang="zh-CN" altLang="x-none">
                <a:sym typeface="+mn-ea"/>
              </a:rPr>
              <a:t>会比较赚。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6145" y="2262505"/>
            <a:ext cx="517207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查表法的确定：如果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有可能</a:t>
            </a:r>
            <a:r>
              <a:rPr lang="zh-CN" altLang="en-US">
                <a:sym typeface="+mn-ea"/>
              </a:rPr>
              <a:t>越界，则需要特殊判断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不过刚刚的写法无法处理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不在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0,1,2,3,4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范围内的情况，如果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超出范围，那么就会触发“未定义行为”，程序可能奔溃！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为了避免越界，或者说在越界时，能够安全地像原来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中最后一个</a:t>
            </a:r>
            <a:r>
              <a:rPr lang="en-US" altLang="zh-CN">
                <a:sym typeface="+mn-ea"/>
              </a:rPr>
              <a:t> else </a:t>
            </a:r>
            <a:r>
              <a:rPr lang="zh-CN" altLang="en-US">
                <a:sym typeface="+mn-ea"/>
              </a:rPr>
              <a:t>那样返回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，需要额外的判断。</a:t>
            </a:r>
            <a:endParaRPr lang="zh-CN" altLang="en-US">
              <a:sym typeface="+mn-ea"/>
            </a:endParaRPr>
          </a:p>
          <a:p>
            <a:r>
              <a:rPr lang="zh-CN" altLang="x-none"/>
              <a:t>这里我们让</a:t>
            </a:r>
            <a:r>
              <a:rPr lang="en-US" altLang="zh-CN"/>
              <a:t> x </a:t>
            </a:r>
            <a:r>
              <a:rPr lang="zh-CN" altLang="en-US"/>
              <a:t>越界直接变成</a:t>
            </a:r>
            <a:r>
              <a:rPr lang="en-US" altLang="zh-CN"/>
              <a:t> </a:t>
            </a:r>
            <a:r>
              <a:rPr lang="x-none" altLang="en-US"/>
              <a:t>lut[5]</a:t>
            </a:r>
            <a:r>
              <a:rPr lang="zh-CN" altLang="x-none"/>
              <a:t>，然后在</a:t>
            </a:r>
            <a:r>
              <a:rPr lang="en-US" altLang="zh-CN"/>
              <a:t> lut </a:t>
            </a:r>
            <a:r>
              <a:rPr lang="zh-CN" altLang="en-US"/>
              <a:t>的第五个元素放上</a:t>
            </a:r>
            <a:r>
              <a:rPr lang="en-US" altLang="zh-CN"/>
              <a:t> 0</a:t>
            </a:r>
            <a:r>
              <a:rPr lang="zh-CN" altLang="en-US"/>
              <a:t>，就实现了越界自动返回缺省值的效果。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41880"/>
            <a:ext cx="5908675" cy="331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5862320"/>
            <a:ext cx="223583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对于自变量不连续的情况：查表法需要从数组变成</a:t>
            </a:r>
            <a:r>
              <a:rPr lang="en-US" altLang="zh-CN"/>
              <a:t> map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8790"/>
            <a:ext cx="5181600" cy="4505960"/>
          </a:xfrm>
        </p:spPr>
        <p:txBody>
          <a:bodyPr>
            <a:normAutofit lnSpcReduction="20000"/>
          </a:bodyPr>
          <a:p>
            <a:r>
              <a:rPr lang="zh-CN" altLang="en-US"/>
              <a:t>不过把</a:t>
            </a:r>
            <a:r>
              <a:rPr lang="en-US" altLang="zh-CN"/>
              <a:t> lut </a:t>
            </a:r>
            <a:r>
              <a:rPr lang="zh-CN" altLang="en-US"/>
              <a:t>作为</a:t>
            </a:r>
            <a:r>
              <a:rPr lang="zh-CN" altLang="en-US" b="1"/>
              <a:t>数组</a:t>
            </a:r>
            <a:r>
              <a:rPr lang="zh-CN" altLang="en-US"/>
              <a:t>的方法只适用于自变量</a:t>
            </a:r>
            <a:r>
              <a:rPr lang="en-US" altLang="zh-CN"/>
              <a:t> x </a:t>
            </a:r>
            <a:r>
              <a:rPr lang="zh-CN" altLang="en-US"/>
              <a:t>连续变化的情况，如果不连续，则只好采用</a:t>
            </a:r>
            <a:r>
              <a:rPr lang="en-US" altLang="zh-CN"/>
              <a:t> </a:t>
            </a:r>
            <a:r>
              <a:rPr lang="en-US" altLang="zh-CN" b="1"/>
              <a:t>map</a:t>
            </a:r>
            <a:r>
              <a:rPr lang="en-US" altLang="zh-CN"/>
              <a:t> </a:t>
            </a:r>
            <a:r>
              <a:rPr lang="zh-CN" altLang="en-US"/>
              <a:t>查表了（相当于</a:t>
            </a:r>
            <a:r>
              <a:rPr lang="en-US" altLang="zh-CN"/>
              <a:t> Python </a:t>
            </a:r>
            <a:r>
              <a:rPr lang="zh-CN" altLang="en-US"/>
              <a:t>的字典）。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map </a:t>
            </a:r>
            <a:r>
              <a:rPr lang="zh-CN" altLang="en-US"/>
              <a:t>的查找开销更大，复杂度为</a:t>
            </a:r>
            <a:r>
              <a:rPr lang="en-US" altLang="zh-CN"/>
              <a:t> </a:t>
            </a:r>
            <a:r>
              <a:rPr lang="x-none" altLang="en-US"/>
              <a:t>O(logn)</a:t>
            </a:r>
            <a:r>
              <a:rPr lang="zh-CN" altLang="en-US"/>
              <a:t>，比线性数组的</a:t>
            </a:r>
            <a:r>
              <a:rPr lang="en-US" altLang="zh-CN"/>
              <a:t> </a:t>
            </a:r>
            <a:r>
              <a:rPr lang="x-none" altLang="en-US"/>
              <a:t>O(1) </a:t>
            </a:r>
            <a:r>
              <a:rPr lang="zh-CN" altLang="x-none"/>
              <a:t>要坏一点点。</a:t>
            </a:r>
            <a:endParaRPr lang="zh-CN" altLang="x-none"/>
          </a:p>
          <a:p>
            <a:r>
              <a:rPr lang="zh-CN" altLang="x-none"/>
              <a:t>所以</a:t>
            </a:r>
            <a:r>
              <a:rPr lang="zh-CN" altLang="en-US"/>
              <a:t>采用</a:t>
            </a:r>
            <a:r>
              <a:rPr lang="en-US" altLang="zh-CN"/>
              <a:t> map </a:t>
            </a:r>
            <a:r>
              <a:rPr lang="zh-CN" altLang="en-US"/>
              <a:t>也可能导致反而比暴力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en-US"/>
              <a:t>更低效，也可能高效，要测试才知道。</a:t>
            </a:r>
            <a:endParaRPr lang="zh-CN" altLang="en-US"/>
          </a:p>
          <a:p>
            <a:r>
              <a:rPr lang="zh-CN" altLang="en-US"/>
              <a:t>抛开性能不谈，从</a:t>
            </a:r>
            <a:r>
              <a:rPr lang="zh-CN" altLang="en-US" b="1"/>
              <a:t>可读性</a:t>
            </a:r>
            <a:r>
              <a:rPr lang="zh-CN" altLang="en-US"/>
              <a:t>和</a:t>
            </a:r>
            <a:r>
              <a:rPr lang="zh-CN" altLang="en-US" b="1"/>
              <a:t>可维护性</a:t>
            </a:r>
            <a:r>
              <a:rPr lang="zh-CN" altLang="en-US"/>
              <a:t>上来说，</a:t>
            </a:r>
            <a:r>
              <a:rPr lang="en-US" altLang="zh-CN"/>
              <a:t>map </a:t>
            </a:r>
            <a:r>
              <a:rPr lang="zh-CN" altLang="en-US"/>
              <a:t>是完胜的，不再需要重复打字</a:t>
            </a:r>
            <a:r>
              <a:rPr lang="en-US" altLang="zh-CN"/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} else if (...) {</a:t>
            </a:r>
            <a:r>
              <a:rPr lang="x-none" altLang="en-US"/>
              <a:t> </a:t>
            </a:r>
            <a:r>
              <a:rPr lang="zh-CN" altLang="x-none"/>
              <a:t>了，因此我仍十分推荐用</a:t>
            </a:r>
            <a:r>
              <a:rPr lang="en-US" altLang="zh-CN"/>
              <a:t> map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36800"/>
            <a:ext cx="5181600" cy="33286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不得不分支时可以采取的优化手段：</a:t>
            </a:r>
            <a:r>
              <a:rPr lang="en-US" altLang="zh-CN"/>
              <a:t>likely </a:t>
            </a:r>
            <a:r>
              <a:rPr lang="zh-CN" altLang="en-US"/>
              <a:t>和</a:t>
            </a:r>
            <a:r>
              <a:rPr lang="en-US" altLang="zh-CN"/>
              <a:t> unlikely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if-else </a:t>
            </a:r>
            <a:r>
              <a:rPr lang="zh-CN" altLang="en-US"/>
              <a:t>分支之外：函数指针也是一种分支，也有预判的开销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函数调用相当于无条件跳转</a:t>
            </a:r>
            <a:r>
              <a:rPr lang="zh-CN" altLang="en-US">
                <a:sym typeface="+mn-ea"/>
              </a:rPr>
              <a:t>指令</a:t>
            </a:r>
            <a:r>
              <a:rPr lang="zh-CN" altLang="en-US"/>
              <a:t>：</a:t>
            </a:r>
            <a:r>
              <a:rPr lang="x-none" altLang="en-US" b="1"/>
              <a:t>jmp label</a:t>
            </a:r>
            <a:r>
              <a:rPr lang="en-US" altLang="x-none"/>
              <a:t> </a:t>
            </a:r>
            <a:r>
              <a:rPr lang="zh-CN" altLang="en-US"/>
              <a:t>或者说</a:t>
            </a:r>
            <a:r>
              <a:rPr lang="en-US" altLang="zh-CN"/>
              <a:t> </a:t>
            </a:r>
            <a:r>
              <a:rPr lang="x-none" altLang="en-US" b="1"/>
              <a:t>call label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/>
              <a:t>if</a:t>
            </a:r>
            <a:r>
              <a:rPr lang="x-none" altLang="en-US"/>
              <a:t>-else </a:t>
            </a:r>
            <a:r>
              <a:rPr lang="zh-CN" altLang="x-none"/>
              <a:t>对应于</a:t>
            </a:r>
            <a:r>
              <a:rPr lang="zh-CN" altLang="en-US">
                <a:sym typeface="+mn-ea"/>
              </a:rPr>
              <a:t>条件跳转指令：</a:t>
            </a:r>
            <a:r>
              <a:rPr lang="x-none" altLang="en-US" b="1"/>
              <a:t>je </a:t>
            </a:r>
            <a:r>
              <a:rPr lang="en-US" altLang="x-none" b="1"/>
              <a:t>label</a:t>
            </a:r>
            <a:r>
              <a:rPr lang="zh-CN" altLang="x-none"/>
              <a:t>，</a:t>
            </a:r>
            <a:r>
              <a:rPr lang="en-US" altLang="zh-CN" b="1"/>
              <a:t>jne</a:t>
            </a:r>
            <a:r>
              <a:rPr lang="x-none" altLang="en-US" b="1"/>
              <a:t> label</a:t>
            </a:r>
            <a:r>
              <a:rPr lang="zh-CN" altLang="en-US"/>
              <a:t>，</a:t>
            </a:r>
            <a:r>
              <a:rPr lang="en-US" altLang="zh-CN" b="1"/>
              <a:t>j</a:t>
            </a:r>
            <a:r>
              <a:rPr lang="x-none" altLang="en-US" b="1"/>
              <a:t>b</a:t>
            </a:r>
            <a:r>
              <a:rPr lang="en-US" altLang="zh-CN" b="1"/>
              <a:t> </a:t>
            </a:r>
            <a:r>
              <a:rPr lang="x-none" altLang="en-US" b="1"/>
              <a:t>label</a:t>
            </a:r>
            <a:r>
              <a:rPr lang="x-none" altLang="en-US"/>
              <a:t> </a:t>
            </a:r>
            <a:r>
              <a:rPr lang="zh-CN" altLang="x-none"/>
              <a:t>等。</a:t>
            </a:r>
            <a:endParaRPr lang="zh-CN" altLang="en-US"/>
          </a:p>
          <a:p>
            <a:r>
              <a:rPr lang="zh-CN" altLang="en-US"/>
              <a:t>而函数指针也是无条件跳转指令：</a:t>
            </a:r>
            <a:r>
              <a:rPr lang="x-none" altLang="en-US" b="1"/>
              <a:t>jmp [pointer]</a:t>
            </a:r>
            <a:r>
              <a:rPr lang="x-none" altLang="en-US"/>
              <a:t> </a:t>
            </a:r>
            <a:r>
              <a:rPr lang="zh-CN" altLang="x-none"/>
              <a:t>或者</a:t>
            </a:r>
            <a:r>
              <a:rPr lang="zh-CN"/>
              <a:t>说</a:t>
            </a:r>
            <a:r>
              <a:rPr lang="en-US" altLang="zh-CN"/>
              <a:t> </a:t>
            </a:r>
            <a:r>
              <a:rPr lang="x-none" altLang="en-US" b="1"/>
              <a:t>call [pointer]</a:t>
            </a:r>
            <a:r>
              <a:rPr lang="zh-CN" altLang="x-none"/>
              <a:t>，区别在于他的地址不是写死的，而是动态从内存中读取出来的。</a:t>
            </a:r>
            <a:endParaRPr lang="zh-CN" altLang="x-none"/>
          </a:p>
          <a:p>
            <a:r>
              <a:rPr lang="zh-CN" altLang="x-none"/>
              <a:t>普通函数调用的目的地址（或偏移量）写死在指令里，</a:t>
            </a:r>
            <a:r>
              <a:rPr lang="en-US" altLang="zh-CN"/>
              <a:t>CPU</a:t>
            </a:r>
            <a:r>
              <a:rPr lang="zh-CN" altLang="en-US"/>
              <a:t>可以自动预取这个地址的指令。</a:t>
            </a:r>
            <a:endParaRPr lang="zh-CN" altLang="en-US"/>
          </a:p>
          <a:p>
            <a:r>
              <a:rPr lang="zh-CN" altLang="en-US"/>
              <a:t>但是函数指针的调用，</a:t>
            </a:r>
            <a:r>
              <a:rPr lang="zh-CN" altLang="x-none"/>
              <a:t>因为这个目的地址是需要计算得出的，或者说他存在内存中，随时可能被改写，</a:t>
            </a:r>
            <a:r>
              <a:rPr lang="en-US" altLang="zh-CN"/>
              <a:t>CPU </a:t>
            </a:r>
            <a:r>
              <a:rPr lang="zh-CN" altLang="en-US"/>
              <a:t>难以预判执行到</a:t>
            </a:r>
            <a:r>
              <a:rPr lang="en-US" altLang="zh-CN"/>
              <a:t> </a:t>
            </a:r>
            <a:r>
              <a:rPr lang="x-none" altLang="en-US"/>
              <a:t>call [pointer] </a:t>
            </a:r>
            <a:r>
              <a:rPr lang="zh-CN" altLang="x-none"/>
              <a:t>的时候</a:t>
            </a:r>
            <a:r>
              <a:rPr lang="zh-CN" altLang="en-US"/>
              <a:t>这个指针会指向哪里，无法预取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CPU </a:t>
            </a:r>
            <a:r>
              <a:rPr lang="zh-CN" altLang="x-none"/>
              <a:t>伺候函数指针的方法和条件跳转一样，也是根据历史记录总结经验，多次执行后</a:t>
            </a:r>
            <a:r>
              <a:rPr lang="en-US" altLang="zh-CN"/>
              <a:t> CPU </a:t>
            </a:r>
            <a:r>
              <a:rPr lang="zh-CN" altLang="en-US"/>
              <a:t>会根据之前每次跳转的地址推测下一次可能也是同样的地址，并试图预取这个地址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例如：定义一个函数指针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void (*func)(int x);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则对他的调用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(*func)(42);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会得到：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mov edi, 42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call [func]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0" y="5668010"/>
            <a:ext cx="1488440" cy="1189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4135"/>
            <a:ext cx="10515600" cy="1325563"/>
          </a:xfrm>
        </p:spPr>
        <p:txBody>
          <a:bodyPr/>
          <a:p>
            <a:r>
              <a:rPr lang="zh-CN" altLang="x-none"/>
              <a:t>热知识：</a:t>
            </a:r>
            <a:r>
              <a:rPr lang="x-none" altLang="zh-CN"/>
              <a:t>C++ </a:t>
            </a:r>
            <a:r>
              <a:rPr lang="zh-CN" altLang="en-US"/>
              <a:t>的虚函数就是函数指针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30935"/>
            <a:ext cx="10515600" cy="4351338"/>
          </a:xfrm>
        </p:spPr>
        <p:txBody>
          <a:bodyPr/>
          <a:p>
            <a:r>
              <a:rPr lang="zh-CN" altLang="x-none"/>
              <a:t>通过</a:t>
            </a:r>
            <a:r>
              <a:rPr lang="en-US" altLang="zh-CN"/>
              <a:t> </a:t>
            </a:r>
            <a:r>
              <a:rPr lang="x-none" altLang="en-US"/>
              <a:t>virtual</a:t>
            </a:r>
            <a:r>
              <a:rPr lang="en-US" altLang="x-none"/>
              <a:t> </a:t>
            </a:r>
            <a:r>
              <a:rPr lang="zh-CN" altLang="en-US"/>
              <a:t>关键字给类定义一个虚函数，他其实就是在类成员里加了一个</a:t>
            </a:r>
            <a:r>
              <a:rPr lang="zh-CN" altLang="en-US" b="1"/>
              <a:t>函数指针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而在构造函数里，会把当前类重载过的虚函数，赋予给那个函数指针，实现多态。</a:t>
            </a:r>
            <a:endParaRPr lang="zh-CN" altLang="en-US"/>
          </a:p>
          <a:p>
            <a:r>
              <a:rPr lang="zh-CN" altLang="en-US"/>
              <a:t>虚函数是</a:t>
            </a:r>
            <a:r>
              <a:rPr lang="en-US" altLang="zh-CN"/>
              <a:t> C++ </a:t>
            </a:r>
            <a:r>
              <a:rPr lang="zh-CN" altLang="en-US"/>
              <a:t>的语法糖，纯</a:t>
            </a:r>
            <a:r>
              <a:rPr lang="en-US" altLang="zh-CN"/>
              <a:t> C </a:t>
            </a:r>
            <a:r>
              <a:rPr lang="zh-CN" altLang="en-US"/>
              <a:t>的</a:t>
            </a:r>
            <a:r>
              <a:rPr lang="en-US" altLang="zh-CN"/>
              <a:t> Linux </a:t>
            </a:r>
            <a:r>
              <a:rPr lang="zh-CN" altLang="en-US"/>
              <a:t>内核中也用到多态，就是用函数指针实现的。例如左图中的虚函数，和右边的函数指针版本等价。因此性能分析时，把虚函数视为函数指针。</a:t>
            </a:r>
            <a:endParaRPr lang="zh-CN" altLang="en-US"/>
          </a:p>
          <a:p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注：实际中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虚函数往往有很多个，为了存储空间的高效利用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，会把多个虚函数打包成一个数组，称之为“虚函数表（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vtable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）”。这样一来，类成员里只需要存一个指向虚函数表首地址的指针，之后通过查找该表即可找到连续的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个函数指针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。此处为了方便理解，右侧案例代码没有用虚函数表。</a:t>
            </a:r>
            <a:endParaRPr lang="zh-CN" altLang="x-none" sz="1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860"/>
            <a:ext cx="5579110" cy="3279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3372485"/>
            <a:ext cx="370967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10" y="3578860"/>
            <a:ext cx="154495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  <a:p>
            <a:r>
              <a:rPr lang="x-none" altLang="en-US"/>
              <a:t>CMake </a:t>
            </a:r>
            <a:r>
              <a:rPr lang="zh-CN" altLang="x-none"/>
              <a:t>锐评家</a:t>
            </a:r>
            <a:r>
              <a:rPr lang="x-none" altLang="zh-CN"/>
              <a:t>		</a:t>
            </a:r>
            <a:r>
              <a:rPr lang="en-US"/>
              <a:t>https://www.coder.work/article/7298665</a:t>
            </a:r>
            <a:endParaRPr lang="en-US"/>
          </a:p>
          <a:p>
            <a:r>
              <a:rPr lang="zh-CN" altLang="en-US"/>
              <a:t>谷歌性能测试框架</a:t>
            </a:r>
            <a:r>
              <a:rPr lang="en-US" altLang="zh-CN"/>
              <a:t>		</a:t>
            </a:r>
            <a:r>
              <a:rPr lang="en-US"/>
              <a:t>https://github.com/google/benchmark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两种使用方式：排序</a:t>
            </a:r>
            <a:r>
              <a:rPr lang="en-US" altLang="zh-CN"/>
              <a:t> vs </a:t>
            </a:r>
            <a:r>
              <a:rPr lang="zh-CN" altLang="en-US"/>
              <a:t>不排序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186305"/>
            <a:ext cx="5181600" cy="36296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301240"/>
            <a:ext cx="5181600" cy="33997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57275" y="4528185"/>
            <a:ext cx="28867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测试结果（均为</a:t>
            </a:r>
            <a:r>
              <a:rPr lang="en-US" altLang="zh-CN"/>
              <a:t> </a:t>
            </a:r>
            <a:r>
              <a:rPr lang="x-none" altLang="en-US"/>
              <a:t>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95" y="2766695"/>
            <a:ext cx="11891010" cy="2632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测试结果可视化</a:t>
            </a:r>
            <a:endParaRPr lang="zh-CN" altLang="en-US"/>
          </a:p>
        </p:txBody>
      </p:sp>
      <p:pic>
        <p:nvPicPr>
          <p:cNvPr id="3" name="Content Placeholder 2" descr="demo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8815" y="1083310"/>
            <a:ext cx="8294370" cy="5774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分支预测成败对性能的影响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9620" y="1336675"/>
            <a:ext cx="7731125" cy="5328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9722</Words>
  <Application>WPS Presentation</Application>
  <PresentationFormat>宽屏</PresentationFormat>
  <Paragraphs>823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Office Theme</vt:lpstr>
      <vt:lpstr>性能优化 之 无分支编程</vt:lpstr>
      <vt:lpstr>经典案例：排序影响性能（均采用 gcc -O3）</vt:lpstr>
      <vt:lpstr>利用无分支技术优化后……</vt:lpstr>
      <vt:lpstr>两种代码写法：分支 vs 三目运算符</vt:lpstr>
      <vt:lpstr>两种使用方式：排序 vs 不排序</vt:lpstr>
      <vt:lpstr>测试结果（均为 gcc -O3）</vt:lpstr>
      <vt:lpstr>测试结果可视化</vt:lpstr>
      <vt:lpstr>图表比较：分支 vs 无分支</vt:lpstr>
      <vt:lpstr>分支预测成败对性能的影响</vt:lpstr>
      <vt:lpstr>排序为什么对有分支的程序影响那么大</vt:lpstr>
      <vt:lpstr>为什么需要流水线</vt:lpstr>
      <vt:lpstr>为什么需要流水线</vt:lpstr>
      <vt:lpstr>为什么需要流水线</vt:lpstr>
      <vt:lpstr>条件跳转指令</vt:lpstr>
      <vt:lpstr>无条件跳转指令</vt:lpstr>
      <vt:lpstr>跳转指令对流水线效率的影响</vt:lpstr>
      <vt:lpstr>现代 CPU 流水线如何应付跳转指令：分支预测</vt:lpstr>
      <vt:lpstr>现代 CPU 流水线如何应付跳转指令：分支预测</vt:lpstr>
      <vt:lpstr>从汇编看 if-else</vt:lpstr>
      <vt:lpstr>归纳得出 if-else 转换成汇编后的固定格式</vt:lpstr>
      <vt:lpstr>编译器是如何优化 if-else 的</vt:lpstr>
      <vt:lpstr>归纳得出编译器对 if-else 的优化策略</vt:lpstr>
      <vt:lpstr>条件跳转指令 vs 无分支指令</vt:lpstr>
      <vt:lpstr>条件后缀一览表</vt:lpstr>
      <vt:lpstr>手动进行无分支优化的方法</vt:lpstr>
      <vt:lpstr>无分支优化：从汇编角度分析</vt:lpstr>
      <vt:lpstr>无分支优化：从语法角度分析</vt:lpstr>
      <vt:lpstr>无分支优化套路：妙用加减乘</vt:lpstr>
      <vt:lpstr>“妙用加减乘”进行无分支优化的通用公式</vt:lpstr>
      <vt:lpstr>“妙用加减乘”进行无分支优化的通用公式</vt:lpstr>
      <vt:lpstr>不同写法的性能测试</vt:lpstr>
      <vt:lpstr>不同写法的性能测试</vt:lpstr>
      <vt:lpstr>不同写法的性能测试</vt:lpstr>
      <vt:lpstr>从汇编角度分析（-O0）</vt:lpstr>
      <vt:lpstr>从汇编角度分析（-O3）</vt:lpstr>
      <vt:lpstr>所以手动优化真的有必要吗？</vt:lpstr>
      <vt:lpstr>所以手动优化真的有必要吗？</vt:lpstr>
      <vt:lpstr>“妙用加减乘”的无分支优化是万能的吗？</vt:lpstr>
      <vt:lpstr>冷静分析，学会变通</vt:lpstr>
      <vt:lpstr>存在大量分支的情形</vt:lpstr>
      <vt:lpstr>存在大量分支的情形</vt:lpstr>
      <vt:lpstr>无分支优化的方法：查表法</vt:lpstr>
      <vt:lpstr>查表法的确定：如果x有可能越界，则需要特殊判断</vt:lpstr>
      <vt:lpstr>对于自变量不连续的情况：查表法需要从数组变成 map</vt:lpstr>
      <vt:lpstr>不得不分支时可以采取的优化手段：likely 和 unlikely</vt:lpstr>
      <vt:lpstr>除了 if-else 分支之外：函数指针也是一种分支，也有预判的开销</vt:lpstr>
      <vt:lpstr>热知识：C++ 的虚函数就是函数指针</vt:lpstr>
      <vt:lpstr>PowerPoint 演示文稿</vt:lpstr>
      <vt:lpstr>课外拓展·参考资料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343</cp:revision>
  <dcterms:created xsi:type="dcterms:W3CDTF">2023-01-05T08:14:55Z</dcterms:created>
  <dcterms:modified xsi:type="dcterms:W3CDTF">2023-01-05T08:14:55Z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